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5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4224" autoAdjust="0"/>
  </p:normalViewPr>
  <p:slideViewPr>
    <p:cSldViewPr snapToGrid="0">
      <p:cViewPr varScale="1">
        <p:scale>
          <a:sx n="92" d="100"/>
          <a:sy n="92" d="100"/>
        </p:scale>
        <p:origin x="64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G:\Yellowstone-Jess\Landsat_8-9\Landsat%208C2_YNP_ThermalFluxSum_v10lock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613905942866275E-2"/>
          <c:y val="6.4128871028898846E-2"/>
          <c:w val="0.84928880141225171"/>
          <c:h val="0.76150348348623731"/>
        </c:manualLayout>
      </c:layout>
      <c:scatterChart>
        <c:scatterStyle val="lineMarker"/>
        <c:varyColors val="0"/>
        <c:ser>
          <c:idx val="1"/>
          <c:order val="0"/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267D-41B2-9A7A-ADF6F7D8DD56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267D-41B2-9A7A-ADF6F7D8DD56}"/>
              </c:ext>
            </c:extLst>
          </c:dPt>
          <c:dPt>
            <c:idx val="2"/>
            <c:marker>
              <c:spPr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267D-41B2-9A7A-ADF6F7D8DD56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267D-41B2-9A7A-ADF6F7D8DD56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267D-41B2-9A7A-ADF6F7D8DD56}"/>
              </c:ext>
            </c:extLst>
          </c:dPt>
          <c:dPt>
            <c:idx val="5"/>
            <c:marker>
              <c:spPr>
                <a:solidFill>
                  <a:srgbClr val="FF0000"/>
                </a:solidFill>
                <a:ln>
                  <a:solidFill>
                    <a:srgbClr val="002060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267D-41B2-9A7A-ADF6F7D8DD56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267D-41B2-9A7A-ADF6F7D8DD56}"/>
              </c:ext>
            </c:extLst>
          </c:dPt>
          <c:dPt>
            <c:idx val="7"/>
            <c:marker>
              <c:spPr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267D-41B2-9A7A-ADF6F7D8DD56}"/>
              </c:ext>
            </c:extLst>
          </c:dPt>
          <c:dPt>
            <c:idx val="8"/>
            <c:marker>
              <c:spPr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267D-41B2-9A7A-ADF6F7D8DD56}"/>
              </c:ext>
            </c:extLst>
          </c:dPt>
          <c:dPt>
            <c:idx val="10"/>
            <c:marker>
              <c:spPr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267D-41B2-9A7A-ADF6F7D8DD56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0A-267D-41B2-9A7A-ADF6F7D8DD56}"/>
              </c:ext>
            </c:extLst>
          </c:dPt>
          <c:dPt>
            <c:idx val="13"/>
            <c:marker>
              <c:spPr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267D-41B2-9A7A-ADF6F7D8DD56}"/>
              </c:ext>
            </c:extLst>
          </c:dPt>
          <c:dPt>
            <c:idx val="14"/>
            <c:bubble3D val="0"/>
            <c:extLst>
              <c:ext xmlns:c16="http://schemas.microsoft.com/office/drawing/2014/chart" uri="{C3380CC4-5D6E-409C-BE32-E72D297353CC}">
                <c16:uniqueId val="{0000000C-267D-41B2-9A7A-ADF6F7D8DD56}"/>
              </c:ext>
            </c:extLst>
          </c:dPt>
          <c:dPt>
            <c:idx val="15"/>
            <c:marker>
              <c:spPr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267D-41B2-9A7A-ADF6F7D8DD56}"/>
              </c:ext>
            </c:extLst>
          </c:dPt>
          <c:dPt>
            <c:idx val="16"/>
            <c:marker>
              <c:spPr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267D-41B2-9A7A-ADF6F7D8DD56}"/>
              </c:ext>
            </c:extLst>
          </c:dPt>
          <c:dPt>
            <c:idx val="22"/>
            <c:bubble3D val="0"/>
            <c:extLst>
              <c:ext xmlns:c16="http://schemas.microsoft.com/office/drawing/2014/chart" uri="{C3380CC4-5D6E-409C-BE32-E72D297353CC}">
                <c16:uniqueId val="{0000000F-267D-41B2-9A7A-ADF6F7D8DD56}"/>
              </c:ext>
            </c:extLst>
          </c:dPt>
          <c:dPt>
            <c:idx val="23"/>
            <c:marker>
              <c:spPr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267D-41B2-9A7A-ADF6F7D8DD56}"/>
              </c:ext>
            </c:extLst>
          </c:dPt>
          <c:dPt>
            <c:idx val="24"/>
            <c:marker>
              <c:spPr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1-267D-41B2-9A7A-ADF6F7D8DD56}"/>
              </c:ext>
            </c:extLst>
          </c:dPt>
          <c:dPt>
            <c:idx val="25"/>
            <c:marker>
              <c:spPr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267D-41B2-9A7A-ADF6F7D8DD56}"/>
              </c:ext>
            </c:extLst>
          </c:dPt>
          <c:dPt>
            <c:idx val="30"/>
            <c:marker>
              <c:spPr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267D-41B2-9A7A-ADF6F7D8DD56}"/>
              </c:ext>
            </c:extLst>
          </c:dPt>
          <c:dPt>
            <c:idx val="31"/>
            <c:marker>
              <c:spPr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4-267D-41B2-9A7A-ADF6F7D8DD56}"/>
              </c:ext>
            </c:extLst>
          </c:dPt>
          <c:xVal>
            <c:numRef>
              <c:f>'TA Separated'!$C$2133:$C$2168</c:f>
              <c:numCache>
                <c:formatCode>yyyy\-mm\-dd</c:formatCode>
                <c:ptCount val="36"/>
                <c:pt idx="0">
                  <c:v>41645</c:v>
                </c:pt>
                <c:pt idx="1">
                  <c:v>41661</c:v>
                </c:pt>
                <c:pt idx="2">
                  <c:v>41789</c:v>
                </c:pt>
                <c:pt idx="3">
                  <c:v>42013</c:v>
                </c:pt>
                <c:pt idx="4">
                  <c:v>42077</c:v>
                </c:pt>
                <c:pt idx="5">
                  <c:v>42125</c:v>
                </c:pt>
                <c:pt idx="6">
                  <c:v>42445</c:v>
                </c:pt>
                <c:pt idx="7">
                  <c:v>42477</c:v>
                </c:pt>
                <c:pt idx="8">
                  <c:v>42493</c:v>
                </c:pt>
                <c:pt idx="9">
                  <c:v>42685</c:v>
                </c:pt>
                <c:pt idx="10">
                  <c:v>42845</c:v>
                </c:pt>
                <c:pt idx="11">
                  <c:v>43037</c:v>
                </c:pt>
                <c:pt idx="12">
                  <c:v>43069</c:v>
                </c:pt>
                <c:pt idx="13">
                  <c:v>43229</c:v>
                </c:pt>
                <c:pt idx="14">
                  <c:v>43389</c:v>
                </c:pt>
                <c:pt idx="15">
                  <c:v>43597</c:v>
                </c:pt>
                <c:pt idx="16">
                  <c:v>43741</c:v>
                </c:pt>
                <c:pt idx="17">
                  <c:v>43917</c:v>
                </c:pt>
                <c:pt idx="18">
                  <c:v>44157</c:v>
                </c:pt>
                <c:pt idx="19">
                  <c:v>44205</c:v>
                </c:pt>
                <c:pt idx="20">
                  <c:v>44589</c:v>
                </c:pt>
                <c:pt idx="21">
                  <c:v>44605</c:v>
                </c:pt>
                <c:pt idx="22">
                  <c:v>44637</c:v>
                </c:pt>
                <c:pt idx="23">
                  <c:v>44773</c:v>
                </c:pt>
                <c:pt idx="24">
                  <c:v>44781</c:v>
                </c:pt>
                <c:pt idx="25">
                  <c:v>44829</c:v>
                </c:pt>
                <c:pt idx="26">
                  <c:v>44853</c:v>
                </c:pt>
                <c:pt idx="27">
                  <c:v>44885</c:v>
                </c:pt>
                <c:pt idx="28">
                  <c:v>44957</c:v>
                </c:pt>
                <c:pt idx="29">
                  <c:v>44973</c:v>
                </c:pt>
                <c:pt idx="30">
                  <c:v>45133</c:v>
                </c:pt>
                <c:pt idx="31">
                  <c:v>45149</c:v>
                </c:pt>
                <c:pt idx="32">
                  <c:v>45229</c:v>
                </c:pt>
                <c:pt idx="33">
                  <c:v>45285</c:v>
                </c:pt>
                <c:pt idx="34">
                  <c:v>45293</c:v>
                </c:pt>
              </c:numCache>
            </c:numRef>
          </c:xVal>
          <c:yVal>
            <c:numRef>
              <c:f>'TA Separated'!$S$2133:$S$2168</c:f>
              <c:numCache>
                <c:formatCode>0.00</c:formatCode>
                <c:ptCount val="36"/>
                <c:pt idx="0">
                  <c:v>2463.2480832147944</c:v>
                </c:pt>
                <c:pt idx="1">
                  <c:v>2552.2453426008319</c:v>
                </c:pt>
                <c:pt idx="2">
                  <c:v>1667.0497859171744</c:v>
                </c:pt>
                <c:pt idx="3">
                  <c:v>1434.4903819587128</c:v>
                </c:pt>
                <c:pt idx="4">
                  <c:v>2298.8969190953785</c:v>
                </c:pt>
                <c:pt idx="5">
                  <c:v>1447.6913003446978</c:v>
                </c:pt>
                <c:pt idx="6">
                  <c:v>2509.7299560114379</c:v>
                </c:pt>
                <c:pt idx="7">
                  <c:v>2028.2509238203477</c:v>
                </c:pt>
                <c:pt idx="8">
                  <c:v>1859.5989341021229</c:v>
                </c:pt>
                <c:pt idx="9">
                  <c:v>1229.278396627217</c:v>
                </c:pt>
                <c:pt idx="10">
                  <c:v>1872.060125682819</c:v>
                </c:pt>
                <c:pt idx="11">
                  <c:v>1279.6619305995773</c:v>
                </c:pt>
                <c:pt idx="12">
                  <c:v>2588.5718923472523</c:v>
                </c:pt>
                <c:pt idx="13">
                  <c:v>1886.1776966361131</c:v>
                </c:pt>
                <c:pt idx="14">
                  <c:v>1724.5520312247668</c:v>
                </c:pt>
                <c:pt idx="15">
                  <c:v>1396.1353907358914</c:v>
                </c:pt>
                <c:pt idx="16">
                  <c:v>1693.1167163736079</c:v>
                </c:pt>
                <c:pt idx="17">
                  <c:v>2642.5952953946535</c:v>
                </c:pt>
                <c:pt idx="18">
                  <c:v>2583.428461035714</c:v>
                </c:pt>
                <c:pt idx="19">
                  <c:v>2856.4366216448011</c:v>
                </c:pt>
                <c:pt idx="20">
                  <c:v>2444.1982027370427</c:v>
                </c:pt>
                <c:pt idx="21">
                  <c:v>2281.0414653923503</c:v>
                </c:pt>
                <c:pt idx="22">
                  <c:v>2517.5186298220788</c:v>
                </c:pt>
                <c:pt idx="23">
                  <c:v>2113.1530419291207</c:v>
                </c:pt>
                <c:pt idx="24">
                  <c:v>1861.2371263834714</c:v>
                </c:pt>
                <c:pt idx="25">
                  <c:v>1606.2692616426809</c:v>
                </c:pt>
                <c:pt idx="26">
                  <c:v>1897.3215530051639</c:v>
                </c:pt>
                <c:pt idx="27">
                  <c:v>2198.4714971603794</c:v>
                </c:pt>
                <c:pt idx="28">
                  <c:v>2295.9784370420552</c:v>
                </c:pt>
                <c:pt idx="29">
                  <c:v>2546.7725472783013</c:v>
                </c:pt>
                <c:pt idx="30">
                  <c:v>1888.9691830936088</c:v>
                </c:pt>
                <c:pt idx="31">
                  <c:v>1473.9553242082657</c:v>
                </c:pt>
                <c:pt idx="32">
                  <c:v>2707.6855017964499</c:v>
                </c:pt>
                <c:pt idx="33">
                  <c:v>2745.4451597810057</c:v>
                </c:pt>
                <c:pt idx="34">
                  <c:v>2578.4596556584902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5-267D-41B2-9A7A-ADF6F7D8DD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8346472"/>
        <c:axId val="1"/>
      </c:scatterChart>
      <c:valAx>
        <c:axId val="878346472"/>
        <c:scaling>
          <c:orientation val="minMax"/>
          <c:min val="41640"/>
        </c:scaling>
        <c:delete val="1"/>
        <c:axPos val="b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yyyy\-mm" sourceLinked="0"/>
        <c:majorTickMark val="none"/>
        <c:minorTickMark val="none"/>
        <c:tickLblPos val="nextTo"/>
        <c:crossAx val="1"/>
        <c:crosses val="autoZero"/>
        <c:crossBetween val="midCat"/>
        <c:majorUnit val="366"/>
      </c:valAx>
      <c:valAx>
        <c:axId val="1"/>
        <c:scaling>
          <c:orientation val="minMax"/>
          <c:max val="3500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8346472"/>
        <c:crosses val="autoZero"/>
        <c:crossBetween val="midCat"/>
      </c:valAx>
      <c:spPr>
        <a:noFill/>
        <a:ln w="1270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0.82937</cdr:x>
      <cdr:y>0.21178</cdr:y>
    </cdr:from>
    <cdr:to>
      <cdr:x>0.87471</cdr:x>
      <cdr:y>0.27604</cdr:y>
    </cdr:to>
    <cdr:sp macro="" textlink="">
      <cdr:nvSpPr>
        <cdr:cNvPr id="2" name="Oval 1">
          <a:extLst xmlns:a="http://schemas.openxmlformats.org/drawingml/2006/main">
            <a:ext uri="{FF2B5EF4-FFF2-40B4-BE49-F238E27FC236}">
              <a16:creationId xmlns:a16="http://schemas.microsoft.com/office/drawing/2014/main" id="{9C8EEC9F-63CE-D049-307D-FEA9AA3D13DC}"/>
            </a:ext>
          </a:extLst>
        </cdr:cNvPr>
        <cdr:cNvSpPr/>
      </cdr:nvSpPr>
      <cdr:spPr>
        <a:xfrm xmlns:a="http://schemas.openxmlformats.org/drawingml/2006/main">
          <a:off x="6346412" y="1141178"/>
          <a:ext cx="346987" cy="346229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7030A0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83C3EB-5851-4D48-87CB-54C823B4C0D3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88099-8D2D-4EBD-9679-A46D2387B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02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 is a large, partially molten, rhyolite magma reservoir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at depth (5-10 km) and the 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heat from this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has been 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driving a very large geothermal system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a long time.  There is a 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considerable heat flux there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which is 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manifested at the surface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as the 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largest concentration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geothermal features in the world.  It’s 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famous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of course, for its 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hot springs and geysers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 Geysers are just a 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special type of hot spring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where the geometry of the underground plumbing is conducive to intermittent / episodic eruptions of water and steam.  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 are only about 1000 geysers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 Earth – about 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half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them are 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Yellowstone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 And 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these spectacular thermal features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are the 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 reason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this area was set aside as a NP in 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1872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(one of the world’s first NPs).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88099-8D2D-4EBD-9679-A46D2387B7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27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you are looking at a TIR image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you are looking at a map of how much energy is being radiated from Earth’s surface at TIR wavelengths.  You’re 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 looking at temperature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you’re not measuring temperature; you are measuring 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Spectral Radiance in W/m</a:t>
            </a:r>
            <a:r>
              <a:rPr lang="en-US" sz="12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1200" b="1" dirty="0">
                <a:effectLst/>
                <a:latin typeface="Symbol" panose="05050102010706020507" pitchFamily="18" charset="2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m/sr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 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Temperature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calculated from this </a:t>
            </a:r>
            <a:r>
              <a:rPr lang="en-US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 using the Planck equation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solving for temperature.  And 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then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using the Stefan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Boltzmann law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total emitted radiance (in W/m</a:t>
            </a:r>
            <a:r>
              <a:rPr lang="en-US" sz="12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is calculated from the temperature data, 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then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multiplying by pixel area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we get a total radiative power output (in W, or MW).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88099-8D2D-4EBD-9679-A46D2387B7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100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mean geothermal heat flow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from continental crust 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0.065 W/m</a:t>
            </a:r>
            <a:r>
              <a:rPr lang="en-US" sz="12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88099-8D2D-4EBD-9679-A46D2387B7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7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88099-8D2D-4EBD-9679-A46D2387B7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691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5EDFD-8656-4CF6-EE6C-AB2AFA303C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28A635-76AC-68E3-321D-ED801E02C3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290B17-0EB1-1EE3-8942-5AB2FE5CE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E4C75-CAD5-4A0D-9010-802F19367AC5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3F486-BC49-3BA9-9914-6A1ACDF4C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CA50A-5935-562E-D502-D97553EB3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C4E8-B0FC-42E9-A6EE-A9DB30D45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73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E479-C5CB-FE78-52D8-9FD309DF9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FCB745-83D4-D452-EDC8-8FC4A4297A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C2AD7-8E8C-A99A-5F7D-5F832E61F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E4C75-CAD5-4A0D-9010-802F19367AC5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110823-7E16-F513-6947-78A55B095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09831-2048-7EC5-4D36-D3E430529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C4E8-B0FC-42E9-A6EE-A9DB30D45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31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16E0D7-BBE2-AA72-5477-C589873211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958FA0-60C6-94B4-994F-7AEB0C8B07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F194E-681D-7979-9F11-30083D60D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E4C75-CAD5-4A0D-9010-802F19367AC5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976F94-7AF4-1FD3-7252-779326865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FE9E6A-366B-9ACC-AA5C-E25C44E01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C4E8-B0FC-42E9-A6EE-A9DB30D45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56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85EFC-6902-5551-00A2-B4FBE1607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01AC9-C285-26D1-2D56-A3FBA238F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5902E-C0EB-4D96-A855-6C200F26A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E4C75-CAD5-4A0D-9010-802F19367AC5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5C162-4D7A-7B2A-6D9C-4E1C1B9A0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4490CA-F2B2-0EB1-55B6-5F8253A34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C4E8-B0FC-42E9-A6EE-A9DB30D45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617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CA1D1-1DE6-4C25-5994-EAC9D24A9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5A54A4-5A58-F456-E646-472E34527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39A20-0A5A-5ED3-F192-B3B40200D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E4C75-CAD5-4A0D-9010-802F19367AC5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C5F03-D9C9-D48D-2B29-5FAE13A98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7F75EC-4261-B9A9-D75B-0E2C40B74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C4E8-B0FC-42E9-A6EE-A9DB30D45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325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F138D-39B6-F2CF-D933-15AFAA3F0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BE439-228E-6C74-F8A8-9C8472D2F6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946AD8-F8DC-6E74-790E-961DE737C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E2CB49-7E3D-4EAA-3102-5DBCD51EC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E4C75-CAD5-4A0D-9010-802F19367AC5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95536D-ECF2-5AE4-DCE9-E007E0864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B7E58-A120-8F05-E95B-C072C7A9E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C4E8-B0FC-42E9-A6EE-A9DB30D45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602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C0873-59DE-1FDA-4A76-5C33EB7B9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F1E08D-CF9C-C967-A031-EFB62185A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987EE-ED2F-C8F7-9767-7F9729327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E56EB8-A0C7-C688-EEEC-2A134DB37E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B0E5A2-0A19-715A-E2A5-027FDCA774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042FCD-8AFB-86B5-0089-0BC1F1AED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E4C75-CAD5-4A0D-9010-802F19367AC5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0BB992-B483-6A20-E917-D6C6DA7AC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4AA84E-3376-D3D1-F35B-191703E70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C4E8-B0FC-42E9-A6EE-A9DB30D45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676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0F929-A51F-E7BD-7EDB-8543FB969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7C2AE8-5A7B-5EE1-2E90-A08A0056C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E4C75-CAD5-4A0D-9010-802F19367AC5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111F1E-87C8-1E5E-922E-1A184D626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E38799-2CE4-245D-8B2E-EB570F990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C4E8-B0FC-42E9-A6EE-A9DB30D45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79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B82F74-5D7A-77EF-CE77-B5806D852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E4C75-CAD5-4A0D-9010-802F19367AC5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ABA206-05C5-5FFC-B593-ED351A60F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DB3879-2945-9DF0-055F-AC35A457C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C4E8-B0FC-42E9-A6EE-A9DB30D45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68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1BF22-EB74-AAB4-E3C4-FF036424A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F54CC-3BBA-BB23-B7FF-488DB70FC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2C8A00-528D-DF42-023A-5B21E457CF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A486E9-8B01-53E6-441D-FB8AA1B2E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E4C75-CAD5-4A0D-9010-802F19367AC5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74546D-C2F1-4245-10AB-73EB28F00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E4B41C-698E-5ACB-BEB0-75B98FC2B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C4E8-B0FC-42E9-A6EE-A9DB30D45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467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0169E-6ECD-E31E-61F9-25B297683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EF3544-2C98-404A-E45E-0D645F9263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630415-7F06-7BE2-ADA4-2A24691D82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3D49A5-143A-3041-5509-764A22E45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E4C75-CAD5-4A0D-9010-802F19367AC5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E387E8-F6B3-8EB6-1B4F-AA058A843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B10DBD-1B7C-139B-E553-63540D242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C4E8-B0FC-42E9-A6EE-A9DB30D45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10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F42DF-39EE-040F-BF26-028B075D0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1C9ED8-50E2-E8FF-6DD2-7E9808382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BD5671-0171-0C4A-764E-54FB1DAB36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E4C75-CAD5-4A0D-9010-802F19367AC5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E728B-64AC-0AEB-0095-566DD8AAB9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F4D21D-F327-2E40-B27E-9BE2DCB55F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AC4E8-B0FC-42E9-A6EE-A9DB30D45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982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2022251-0D7D-A660-26C6-5C6D72396A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6000"/>
          </a:blip>
          <a:srcRect t="-16701" b="-16701"/>
          <a:stretch/>
        </p:blipFill>
        <p:spPr>
          <a:xfrm>
            <a:off x="0" y="-1145385"/>
            <a:ext cx="12192000" cy="91487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F24F41-B361-31F2-3328-B83BA0ADAF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0480" y="3452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Remote Sensing for Geothermal Area Characterization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F115ED-1D2C-549A-E81F-25A03AC8B9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7819" y="2422127"/>
            <a:ext cx="9144000" cy="165576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Jess Condon</a:t>
            </a:r>
          </a:p>
          <a:p>
            <a:r>
              <a:rPr lang="en-US" dirty="0"/>
              <a:t>Mentor: Dr. R. Greg Vaughan</a:t>
            </a:r>
          </a:p>
          <a:p>
            <a:r>
              <a:rPr lang="en-US" dirty="0"/>
              <a:t>Astrogeology Science Center, Flagstaff, AZ</a:t>
            </a:r>
          </a:p>
          <a:p>
            <a:r>
              <a:rPr lang="en-US" dirty="0"/>
              <a:t>Space Grant Symposium, Tucson, AZ</a:t>
            </a:r>
          </a:p>
          <a:p>
            <a:r>
              <a:rPr lang="en-US" dirty="0"/>
              <a:t>April 20</a:t>
            </a:r>
            <a:r>
              <a:rPr lang="en-US" baseline="30000" dirty="0"/>
              <a:t>th</a:t>
            </a:r>
            <a:r>
              <a:rPr lang="en-US" dirty="0"/>
              <a:t>, 2024</a:t>
            </a:r>
          </a:p>
        </p:txBody>
      </p:sp>
      <p:pic>
        <p:nvPicPr>
          <p:cNvPr id="1030" name="Picture 6" descr="NASA Insignia Color">
            <a:extLst>
              <a:ext uri="{FF2B5EF4-FFF2-40B4-BE49-F238E27FC236}">
                <a16:creationId xmlns:a16="http://schemas.microsoft.com/office/drawing/2014/main" id="{6EEEA154-4550-4A58-7480-0F01434A6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4" y="5343364"/>
            <a:ext cx="1484481" cy="1563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rizona NASA Vertical Text">
            <a:extLst>
              <a:ext uri="{FF2B5EF4-FFF2-40B4-BE49-F238E27FC236}">
                <a16:creationId xmlns:a16="http://schemas.microsoft.com/office/drawing/2014/main" id="{8CD42F5F-3DC9-04E8-8D20-92E5FC9CF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9950" y="5306664"/>
            <a:ext cx="1162050" cy="155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F7C2C260-F8FD-180F-B5CF-59C8B53147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669" y="5789133"/>
            <a:ext cx="1828800" cy="7315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0D418D-A06F-8113-029D-6C0890CC4CDB}"/>
              </a:ext>
            </a:extLst>
          </p:cNvPr>
          <p:cNvSpPr txBox="1"/>
          <p:nvPr/>
        </p:nvSpPr>
        <p:spPr>
          <a:xfrm>
            <a:off x="8452915" y="6612037"/>
            <a:ext cx="2854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Picture by Jess Condon</a:t>
            </a:r>
          </a:p>
        </p:txBody>
      </p:sp>
    </p:spTree>
    <p:extLst>
      <p:ext uri="{BB962C8B-B14F-4D97-AF65-F5344CB8AC3E}">
        <p14:creationId xmlns:p14="http://schemas.microsoft.com/office/powerpoint/2010/main" val="1827172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09C70B-2431-9B9D-95E7-D000C5B51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Yellowstone National Park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1B071-12D8-135B-1943-7128FB260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>
                <a:cs typeface="Calibri" panose="020F0502020204030204" pitchFamily="34" charset="0"/>
              </a:rPr>
              <a:t>Located over a dormant volcanic system</a:t>
            </a:r>
          </a:p>
          <a:p>
            <a:r>
              <a:rPr lang="en-US" sz="2200"/>
              <a:t>History of enormous eruptions</a:t>
            </a:r>
          </a:p>
          <a:p>
            <a:r>
              <a:rPr lang="en-US" sz="2200"/>
              <a:t>Famous for thermal features: geysers and hot springs</a:t>
            </a:r>
          </a:p>
          <a:p>
            <a:r>
              <a:rPr lang="en-US" sz="2200"/>
              <a:t>These features are evidence that Yellowstone is still an active region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B0B322-40C3-E930-548F-C9024997A5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350" b="4488"/>
          <a:stretch/>
        </p:blipFill>
        <p:spPr>
          <a:xfrm>
            <a:off x="5144623" y="160679"/>
            <a:ext cx="2739445" cy="272671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477C341-A6DA-58D5-F610-644873B37074}"/>
              </a:ext>
            </a:extLst>
          </p:cNvPr>
          <p:cNvSpPr txBox="1"/>
          <p:nvPr/>
        </p:nvSpPr>
        <p:spPr>
          <a:xfrm>
            <a:off x="8808720" y="4569698"/>
            <a:ext cx="609437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From YVO Annual Report 2022</a:t>
            </a:r>
          </a:p>
        </p:txBody>
      </p:sp>
      <p:pic>
        <p:nvPicPr>
          <p:cNvPr id="10" name="Picture 9" descr="DSC_8042">
            <a:extLst>
              <a:ext uri="{FF2B5EF4-FFF2-40B4-BE49-F238E27FC236}">
                <a16:creationId xmlns:a16="http://schemas.microsoft.com/office/drawing/2014/main" id="{69D9AA73-D3A8-FE86-336C-6DBBC59DD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720" y="434150"/>
            <a:ext cx="2743200" cy="40990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94939AC-7607-C920-9CE0-5955A93F11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281" y="3000502"/>
            <a:ext cx="4515447" cy="387705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AE83622-F4A2-A9EB-8151-150081A3E49B}"/>
              </a:ext>
            </a:extLst>
          </p:cNvPr>
          <p:cNvSpPr txBox="1"/>
          <p:nvPr/>
        </p:nvSpPr>
        <p:spPr>
          <a:xfrm>
            <a:off x="5777551" y="4939030"/>
            <a:ext cx="132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Yellowstone Caldera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8D8DE6-25B5-2735-6FE6-ACBDD0E325CD}"/>
              </a:ext>
            </a:extLst>
          </p:cNvPr>
          <p:cNvSpPr txBox="1"/>
          <p:nvPr/>
        </p:nvSpPr>
        <p:spPr>
          <a:xfrm>
            <a:off x="4664213" y="5816552"/>
            <a:ext cx="1261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Island Park Caldera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93ED5A-9A12-C453-7A70-6833F440152D}"/>
              </a:ext>
            </a:extLst>
          </p:cNvPr>
          <p:cNvSpPr txBox="1"/>
          <p:nvPr/>
        </p:nvSpPr>
        <p:spPr>
          <a:xfrm>
            <a:off x="3965373" y="5621260"/>
            <a:ext cx="918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Henry’s Fork Caldera</a:t>
            </a:r>
          </a:p>
        </p:txBody>
      </p:sp>
      <p:pic>
        <p:nvPicPr>
          <p:cNvPr id="16" name="Picture 8" descr="Arizona NASA Vertical Text">
            <a:extLst>
              <a:ext uri="{FF2B5EF4-FFF2-40B4-BE49-F238E27FC236}">
                <a16:creationId xmlns:a16="http://schemas.microsoft.com/office/drawing/2014/main" id="{944CF3BE-C2A0-9962-DE20-942DC78E6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385" y="5400695"/>
            <a:ext cx="1091615" cy="145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28CE380-D2DA-6DF2-CB89-2944BF68FDD8}"/>
              </a:ext>
            </a:extLst>
          </p:cNvPr>
          <p:cNvSpPr txBox="1"/>
          <p:nvPr/>
        </p:nvSpPr>
        <p:spPr>
          <a:xfrm>
            <a:off x="5090681" y="2898023"/>
            <a:ext cx="609437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From YVO Annual Report 2022</a:t>
            </a:r>
          </a:p>
        </p:txBody>
      </p:sp>
    </p:spTree>
    <p:extLst>
      <p:ext uri="{BB962C8B-B14F-4D97-AF65-F5344CB8AC3E}">
        <p14:creationId xmlns:p14="http://schemas.microsoft.com/office/powerpoint/2010/main" val="1578508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94985F-8452-E2F3-CD8E-AC7710496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Objectives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EF96A-1CE6-C357-4A7A-0BE289B00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>
                <a:latin typeface="Arial" panose="020B0604020202020204" pitchFamily="34" charset="0"/>
              </a:rPr>
              <a:t>Measure and monitor changes in the heat output of Yellowstone’s thermal areas</a:t>
            </a:r>
          </a:p>
          <a:p>
            <a:r>
              <a:rPr lang="en-US" sz="2200">
                <a:latin typeface="Arial" panose="020B0604020202020204" pitchFamily="34" charset="0"/>
              </a:rPr>
              <a:t>Important to understanding current geothermal activity</a:t>
            </a:r>
          </a:p>
          <a:p>
            <a:r>
              <a:rPr lang="en-US" sz="2200">
                <a:latin typeface="Arial" panose="020B0604020202020204" pitchFamily="34" charset="0"/>
              </a:rPr>
              <a:t>Aid in detecting future anomalous activity</a:t>
            </a:r>
            <a:endParaRPr lang="en-US" sz="22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ADD1FB3-E123-D5FD-E2BA-BFEE6E8F4D2F}"/>
              </a:ext>
            </a:extLst>
          </p:cNvPr>
          <p:cNvGrpSpPr/>
          <p:nvPr/>
        </p:nvGrpSpPr>
        <p:grpSpPr>
          <a:xfrm>
            <a:off x="5078987" y="288036"/>
            <a:ext cx="6193003" cy="6281928"/>
            <a:chOff x="5898450" y="566024"/>
            <a:chExt cx="6193003" cy="628192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B450612-CB0C-2907-AF81-26082C13A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98450" y="566024"/>
              <a:ext cx="6132784" cy="6281928"/>
            </a:xfrm>
            <a:prstGeom prst="rect">
              <a:avLst/>
            </a:prstGeom>
          </p:spPr>
        </p:pic>
        <p:sp>
          <p:nvSpPr>
            <p:cNvPr id="7" name="Text Box 3">
              <a:extLst>
                <a:ext uri="{FF2B5EF4-FFF2-40B4-BE49-F238E27FC236}">
                  <a16:creationId xmlns:a16="http://schemas.microsoft.com/office/drawing/2014/main" id="{188DB29F-2B31-CD71-D98F-FCEF6E7FFF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2990" y="585892"/>
              <a:ext cx="6096000" cy="40011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 dirty="0"/>
                <a:t>Thermal Areas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0CFF526-09A7-2985-B9B0-AA3831C4DD07}"/>
                </a:ext>
              </a:extLst>
            </p:cNvPr>
            <p:cNvSpPr txBox="1"/>
            <p:nvPr/>
          </p:nvSpPr>
          <p:spPr>
            <a:xfrm rot="20299783">
              <a:off x="6646223" y="3442492"/>
              <a:ext cx="21225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Yellowstone Caldera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C9E86D3-C591-0CE1-180A-317582236F6B}"/>
                </a:ext>
              </a:extLst>
            </p:cNvPr>
            <p:cNvSpPr txBox="1"/>
            <p:nvPr/>
          </p:nvSpPr>
          <p:spPr>
            <a:xfrm>
              <a:off x="7322724" y="4370445"/>
              <a:ext cx="7964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dirty="0"/>
                <a:t>Mallard Lake Dome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CF423D2-BF33-FA8F-1BFA-F77A98A75553}"/>
                </a:ext>
              </a:extLst>
            </p:cNvPr>
            <p:cNvSpPr txBox="1"/>
            <p:nvPr/>
          </p:nvSpPr>
          <p:spPr>
            <a:xfrm>
              <a:off x="9278108" y="3245525"/>
              <a:ext cx="6697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Sour Creek Dome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2CEC384-FF4C-BD9F-2758-A867452D0A78}"/>
                </a:ext>
              </a:extLst>
            </p:cNvPr>
            <p:cNvSpPr/>
            <p:nvPr/>
          </p:nvSpPr>
          <p:spPr>
            <a:xfrm>
              <a:off x="11783415" y="4037135"/>
              <a:ext cx="182880" cy="9144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01A9DD6-2790-7BC5-59DF-2B4DD8C11335}"/>
                </a:ext>
              </a:extLst>
            </p:cNvPr>
            <p:cNvSpPr txBox="1"/>
            <p:nvPr/>
          </p:nvSpPr>
          <p:spPr>
            <a:xfrm>
              <a:off x="10487502" y="3934125"/>
              <a:ext cx="12959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dirty="0"/>
                <a:t>Thermal Areas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9719F78-1426-692D-D4D1-00ED338EA17F}"/>
                </a:ext>
              </a:extLst>
            </p:cNvPr>
            <p:cNvSpPr txBox="1"/>
            <p:nvPr/>
          </p:nvSpPr>
          <p:spPr>
            <a:xfrm>
              <a:off x="10487502" y="3751134"/>
              <a:ext cx="12959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dirty="0"/>
                <a:t>Large Lakes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79E0535-C043-256A-9DB7-62374665754C}"/>
                </a:ext>
              </a:extLst>
            </p:cNvPr>
            <p:cNvSpPr/>
            <p:nvPr/>
          </p:nvSpPr>
          <p:spPr>
            <a:xfrm>
              <a:off x="11783415" y="3863147"/>
              <a:ext cx="182880" cy="91440"/>
            </a:xfrm>
            <a:prstGeom prst="rect">
              <a:avLst/>
            </a:prstGeom>
            <a:solidFill>
              <a:srgbClr val="CCFFFF"/>
            </a:solidFill>
            <a:ln>
              <a:solidFill>
                <a:srgbClr val="4065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 descr="Map&#10;&#10;Description automatically generated">
              <a:extLst>
                <a:ext uri="{FF2B5EF4-FFF2-40B4-BE49-F238E27FC236}">
                  <a16:creationId xmlns:a16="http://schemas.microsoft.com/office/drawing/2014/main" id="{5F6A3101-7194-5389-732A-6EF2AFE9E9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226619" y="5600293"/>
              <a:ext cx="864834" cy="1187744"/>
            </a:xfrm>
            <a:prstGeom prst="rect">
              <a:avLst/>
            </a:prstGeom>
          </p:spPr>
        </p:pic>
      </p:grpSp>
      <p:pic>
        <p:nvPicPr>
          <p:cNvPr id="23" name="Picture 8" descr="Arizona NASA Vertical Text">
            <a:extLst>
              <a:ext uri="{FF2B5EF4-FFF2-40B4-BE49-F238E27FC236}">
                <a16:creationId xmlns:a16="http://schemas.microsoft.com/office/drawing/2014/main" id="{13538009-866B-01F2-CB23-B71F4E567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576" y="5556448"/>
            <a:ext cx="954485" cy="127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833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6CC7C9-865C-CA6E-5D91-8816EFD14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400"/>
              <a:t>Methods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3B194-3B15-7470-70D6-9998647EA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n-US" sz="1700" dirty="0">
                <a:latin typeface="Arial" panose="020B0604020202020204" pitchFamily="34" charset="0"/>
              </a:rPr>
              <a:t>N</a:t>
            </a:r>
            <a:r>
              <a:rPr lang="en-US" sz="1700" b="0" i="0" u="none" strike="noStrike" dirty="0">
                <a:effectLst/>
                <a:latin typeface="Arial" panose="020B0604020202020204" pitchFamily="34" charset="0"/>
              </a:rPr>
              <a:t>ighttime thermal infrared data from Landsat 8/9 satellites</a:t>
            </a:r>
          </a:p>
          <a:p>
            <a:r>
              <a:rPr lang="en-US" sz="1700" dirty="0">
                <a:latin typeface="Arial" panose="020B0604020202020204" pitchFamily="34" charset="0"/>
              </a:rPr>
              <a:t>Analyzed in ENVI</a:t>
            </a:r>
          </a:p>
          <a:p>
            <a:r>
              <a:rPr lang="en-US" sz="1700" b="0" i="0" u="none" strike="noStrike" dirty="0">
                <a:effectLst/>
                <a:latin typeface="Arial" panose="020B0604020202020204" pitchFamily="34" charset="0"/>
              </a:rPr>
              <a:t>Data from the thermal areas were compared to data from non-thermal background areas</a:t>
            </a:r>
            <a:endParaRPr lang="en-US" sz="1700" dirty="0">
              <a:latin typeface="Arial" panose="020B0604020202020204" pitchFamily="34" charset="0"/>
            </a:endParaRPr>
          </a:p>
          <a:p>
            <a:endParaRPr lang="en-US" sz="1700" b="0" i="0" u="none" strike="noStrike" dirty="0">
              <a:effectLst/>
              <a:latin typeface="Arial" panose="020B0604020202020204" pitchFamily="34" charset="0"/>
            </a:endParaRPr>
          </a:p>
          <a:p>
            <a:endParaRPr lang="en-US" sz="1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227DC3-6B47-2838-80A5-05B27E41C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9048" y="650899"/>
            <a:ext cx="5458968" cy="5556201"/>
          </a:xfrm>
          <a:prstGeom prst="rect">
            <a:avLst/>
          </a:prstGeom>
        </p:spPr>
      </p:pic>
      <p:pic>
        <p:nvPicPr>
          <p:cNvPr id="5" name="Picture 8" descr="Arizona NASA Vertical Text">
            <a:extLst>
              <a:ext uri="{FF2B5EF4-FFF2-40B4-BE49-F238E27FC236}">
                <a16:creationId xmlns:a16="http://schemas.microsoft.com/office/drawing/2014/main" id="{A4E6D4E4-9D6F-71A0-45F2-6C4DB2696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1629" y="5395323"/>
            <a:ext cx="954485" cy="127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D7BFE2-78F3-3CDD-7A69-4D8651D60FE0}"/>
              </a:ext>
            </a:extLst>
          </p:cNvPr>
          <p:cNvSpPr txBox="1"/>
          <p:nvPr/>
        </p:nvSpPr>
        <p:spPr>
          <a:xfrm>
            <a:off x="6742178" y="371097"/>
            <a:ext cx="393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Landsat 8/9 Thermal Infrared Image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69EF7C-3788-8641-046A-4D19763E8B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8370" y="4434840"/>
            <a:ext cx="2401023" cy="213717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C2C3844-CA7F-1823-31BE-6B8D527A80BA}"/>
              </a:ext>
            </a:extLst>
          </p:cNvPr>
          <p:cNvSpPr txBox="1"/>
          <p:nvPr/>
        </p:nvSpPr>
        <p:spPr>
          <a:xfrm>
            <a:off x="25386" y="5134095"/>
            <a:ext cx="25066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White: Sulfur Hills Thermal Area</a:t>
            </a:r>
          </a:p>
          <a:p>
            <a:endParaRPr lang="en-US" sz="1400" dirty="0"/>
          </a:p>
          <a:p>
            <a:r>
              <a:rPr lang="en-US" sz="1400" dirty="0"/>
              <a:t>Red: Background Areas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6C849F-5457-9E0D-D256-224001BDFB83}"/>
              </a:ext>
            </a:extLst>
          </p:cNvPr>
          <p:cNvSpPr txBox="1"/>
          <p:nvPr/>
        </p:nvSpPr>
        <p:spPr>
          <a:xfrm>
            <a:off x="2654423" y="6614398"/>
            <a:ext cx="1953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From 2023-12-25 Landsat 9 Image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A1AF9C4-293C-EB6E-9A4F-F1208D723641}"/>
              </a:ext>
            </a:extLst>
          </p:cNvPr>
          <p:cNvSpPr/>
          <p:nvPr/>
        </p:nvSpPr>
        <p:spPr>
          <a:xfrm>
            <a:off x="9410330" y="3429000"/>
            <a:ext cx="204187" cy="21972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780227B-C771-FE0E-F5E5-C0055D2CEF5E}"/>
              </a:ext>
            </a:extLst>
          </p:cNvPr>
          <p:cNvCxnSpPr>
            <a:cxnSpLocks/>
          </p:cNvCxnSpPr>
          <p:nvPr/>
        </p:nvCxnSpPr>
        <p:spPr>
          <a:xfrm flipH="1">
            <a:off x="4889393" y="3648722"/>
            <a:ext cx="4520937" cy="292329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7B61068-8533-8DE6-95F6-80D0A40737E5}"/>
              </a:ext>
            </a:extLst>
          </p:cNvPr>
          <p:cNvCxnSpPr>
            <a:cxnSpLocks/>
          </p:cNvCxnSpPr>
          <p:nvPr/>
        </p:nvCxnSpPr>
        <p:spPr>
          <a:xfrm flipH="1">
            <a:off x="4889393" y="3426801"/>
            <a:ext cx="4520936" cy="100542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074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60B8FFEC-B29D-52BA-0C61-6CAF79BE9D69}"/>
              </a:ext>
            </a:extLst>
          </p:cNvPr>
          <p:cNvGrpSpPr/>
          <p:nvPr/>
        </p:nvGrpSpPr>
        <p:grpSpPr>
          <a:xfrm>
            <a:off x="1" y="523220"/>
            <a:ext cx="6093505" cy="6334779"/>
            <a:chOff x="0" y="0"/>
            <a:chExt cx="6792699" cy="6858000"/>
          </a:xfrm>
        </p:grpSpPr>
        <p:pic>
          <p:nvPicPr>
            <p:cNvPr id="4" name="Picture 3" descr="Map&#10;&#10;Description automatically generated">
              <a:extLst>
                <a:ext uri="{FF2B5EF4-FFF2-40B4-BE49-F238E27FC236}">
                  <a16:creationId xmlns:a16="http://schemas.microsoft.com/office/drawing/2014/main" id="{F134D849-FD4B-2E2B-6750-9853FDA88E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6" r="1"/>
            <a:stretch/>
          </p:blipFill>
          <p:spPr>
            <a:xfrm>
              <a:off x="0" y="0"/>
              <a:ext cx="6792699" cy="685800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EDB72C1-EC09-D969-D061-119BE1F26151}"/>
                </a:ext>
              </a:extLst>
            </p:cNvPr>
            <p:cNvSpPr/>
            <p:nvPr/>
          </p:nvSpPr>
          <p:spPr>
            <a:xfrm>
              <a:off x="4040232" y="3508956"/>
              <a:ext cx="480108" cy="518787"/>
            </a:xfrm>
            <a:prstGeom prst="rect">
              <a:avLst/>
            </a:prstGeom>
            <a:noFill/>
            <a:ln w="127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3B08153-A3A5-B253-1472-D3AF233171E0}"/>
                </a:ext>
              </a:extLst>
            </p:cNvPr>
            <p:cNvGrpSpPr/>
            <p:nvPr/>
          </p:nvGrpSpPr>
          <p:grpSpPr>
            <a:xfrm>
              <a:off x="5458836" y="4676553"/>
              <a:ext cx="890130" cy="739916"/>
              <a:chOff x="5458836" y="4676553"/>
              <a:chExt cx="890130" cy="739916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BB19DF6-3ACF-F44C-F857-AE8C4F016150}"/>
                  </a:ext>
                </a:extLst>
              </p:cNvPr>
              <p:cNvSpPr/>
              <p:nvPr/>
            </p:nvSpPr>
            <p:spPr>
              <a:xfrm>
                <a:off x="5509422" y="4858247"/>
                <a:ext cx="182880" cy="9144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4C25DEA-7D15-CBD4-B410-A25E93BEEC59}"/>
                  </a:ext>
                </a:extLst>
              </p:cNvPr>
              <p:cNvSpPr/>
              <p:nvPr/>
            </p:nvSpPr>
            <p:spPr>
              <a:xfrm>
                <a:off x="5509422" y="4949687"/>
                <a:ext cx="182880" cy="9144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976559D-5B41-1F39-A90E-12459E4DCA2B}"/>
                  </a:ext>
                </a:extLst>
              </p:cNvPr>
              <p:cNvSpPr/>
              <p:nvPr/>
            </p:nvSpPr>
            <p:spPr>
              <a:xfrm>
                <a:off x="5509422" y="5041127"/>
                <a:ext cx="182880" cy="91440"/>
              </a:xfrm>
              <a:prstGeom prst="rect">
                <a:avLst/>
              </a:prstGeom>
              <a:solidFill>
                <a:srgbClr val="FF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B1D1C5C-1BC7-E7DF-C4A3-DE299CDCDA9A}"/>
                  </a:ext>
                </a:extLst>
              </p:cNvPr>
              <p:cNvSpPr/>
              <p:nvPr/>
            </p:nvSpPr>
            <p:spPr>
              <a:xfrm>
                <a:off x="5509422" y="5134983"/>
                <a:ext cx="182880" cy="91440"/>
              </a:xfrm>
              <a:prstGeom prst="rect">
                <a:avLst/>
              </a:prstGeom>
              <a:solidFill>
                <a:srgbClr val="9900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D1B3D3E-8833-0073-C8B8-A66F67117357}"/>
                  </a:ext>
                </a:extLst>
              </p:cNvPr>
              <p:cNvSpPr/>
              <p:nvPr/>
            </p:nvSpPr>
            <p:spPr>
              <a:xfrm>
                <a:off x="5509422" y="4766807"/>
                <a:ext cx="182880" cy="91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86C1BB0-224F-E5B9-EF9A-7977995AD9E0}"/>
                  </a:ext>
                </a:extLst>
              </p:cNvPr>
              <p:cNvSpPr/>
              <p:nvPr/>
            </p:nvSpPr>
            <p:spPr>
              <a:xfrm>
                <a:off x="5509422" y="5220847"/>
                <a:ext cx="182880" cy="9144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DB71F49-A6E9-74D8-05A6-9C9FF6F03697}"/>
                  </a:ext>
                </a:extLst>
              </p:cNvPr>
              <p:cNvSpPr txBox="1"/>
              <p:nvPr/>
            </p:nvSpPr>
            <p:spPr>
              <a:xfrm>
                <a:off x="5644093" y="5139470"/>
                <a:ext cx="60305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/>
                  <a:t>Cooler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329BB13-5B3F-B69A-5881-75B91136408A}"/>
                  </a:ext>
                </a:extLst>
              </p:cNvPr>
              <p:cNvSpPr txBox="1"/>
              <p:nvPr/>
            </p:nvSpPr>
            <p:spPr>
              <a:xfrm>
                <a:off x="5644093" y="4676553"/>
                <a:ext cx="70487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/>
                  <a:t>Warmer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1F49874-50B8-7C9C-0EE8-AF2D005C8EDF}"/>
                  </a:ext>
                </a:extLst>
              </p:cNvPr>
              <p:cNvSpPr txBox="1"/>
              <p:nvPr/>
            </p:nvSpPr>
            <p:spPr>
              <a:xfrm>
                <a:off x="5458836" y="4799217"/>
                <a:ext cx="284052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dirty="0"/>
                  <a:t>4</a:t>
                </a:r>
                <a:r>
                  <a:rPr lang="en-US" sz="700" dirty="0">
                    <a:latin typeface="Symbol" panose="05050102010706020507" pitchFamily="18" charset="2"/>
                  </a:rPr>
                  <a:t>s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9E55086-3120-6E05-4375-E09C99FE2784}"/>
                  </a:ext>
                </a:extLst>
              </p:cNvPr>
              <p:cNvSpPr txBox="1"/>
              <p:nvPr/>
            </p:nvSpPr>
            <p:spPr>
              <a:xfrm>
                <a:off x="5458836" y="4893695"/>
                <a:ext cx="284052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dirty="0"/>
                  <a:t>3</a:t>
                </a:r>
                <a:r>
                  <a:rPr lang="en-US" sz="700" dirty="0">
                    <a:latin typeface="Symbol" panose="05050102010706020507" pitchFamily="18" charset="2"/>
                  </a:rPr>
                  <a:t>s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D47EE9C-7EDD-B2A6-44F0-3A173D71D237}"/>
                  </a:ext>
                </a:extLst>
              </p:cNvPr>
              <p:cNvSpPr txBox="1"/>
              <p:nvPr/>
            </p:nvSpPr>
            <p:spPr>
              <a:xfrm>
                <a:off x="5458836" y="4983129"/>
                <a:ext cx="284052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dirty="0"/>
                  <a:t>2</a:t>
                </a:r>
                <a:r>
                  <a:rPr lang="en-US" sz="700" dirty="0">
                    <a:latin typeface="Symbol" panose="05050102010706020507" pitchFamily="18" charset="2"/>
                  </a:rPr>
                  <a:t>s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2CFFEAE-916A-D050-AEF7-9800924DA8C2}"/>
                  </a:ext>
                </a:extLst>
              </p:cNvPr>
              <p:cNvSpPr txBox="1"/>
              <p:nvPr/>
            </p:nvSpPr>
            <p:spPr>
              <a:xfrm>
                <a:off x="5458836" y="5080675"/>
                <a:ext cx="284052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dirty="0"/>
                  <a:t>1</a:t>
                </a:r>
                <a:r>
                  <a:rPr lang="en-US" sz="700" dirty="0">
                    <a:latin typeface="Symbol" panose="05050102010706020507" pitchFamily="18" charset="2"/>
                  </a:rPr>
                  <a:t>s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6B79770-FAA4-3E08-522B-2CADE1E6325A}"/>
                  </a:ext>
                </a:extLst>
              </p:cNvPr>
              <p:cNvSpPr txBox="1"/>
              <p:nvPr/>
            </p:nvSpPr>
            <p:spPr>
              <a:xfrm>
                <a:off x="5458836" y="5169328"/>
                <a:ext cx="284052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dirty="0"/>
                  <a:t>0</a:t>
                </a:r>
                <a:r>
                  <a:rPr lang="en-US" sz="700" dirty="0">
                    <a:latin typeface="Symbol" panose="05050102010706020507" pitchFamily="18" charset="2"/>
                  </a:rPr>
                  <a:t>s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5E6207E-768F-CC3C-BA7D-9E0F83EFEB01}"/>
                  </a:ext>
                </a:extLst>
              </p:cNvPr>
              <p:cNvSpPr txBox="1"/>
              <p:nvPr/>
            </p:nvSpPr>
            <p:spPr>
              <a:xfrm>
                <a:off x="5458836" y="4709519"/>
                <a:ext cx="284052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dirty="0"/>
                  <a:t>5</a:t>
                </a:r>
                <a:r>
                  <a:rPr lang="en-US" sz="700" dirty="0">
                    <a:latin typeface="Symbol" panose="05050102010706020507" pitchFamily="18" charset="2"/>
                  </a:rPr>
                  <a:t>s</a:t>
                </a:r>
              </a:p>
            </p:txBody>
          </p:sp>
        </p:grpSp>
      </p:grpSp>
      <p:sp>
        <p:nvSpPr>
          <p:cNvPr id="6" name="Text Box 3">
            <a:extLst>
              <a:ext uri="{FF2B5EF4-FFF2-40B4-BE49-F238E27FC236}">
                <a16:creationId xmlns:a16="http://schemas.microsoft.com/office/drawing/2014/main" id="{9396BCE2-B431-4744-293A-04A00FE30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Yellowstone Thermal Anomaly Map – 2021-01-09 nighttime (Landsat 8)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F4C4F9E-7F13-AC82-8CCF-953C64027C0D}"/>
              </a:ext>
            </a:extLst>
          </p:cNvPr>
          <p:cNvGrpSpPr/>
          <p:nvPr/>
        </p:nvGrpSpPr>
        <p:grpSpPr>
          <a:xfrm>
            <a:off x="7443969" y="3161951"/>
            <a:ext cx="3258561" cy="3295189"/>
            <a:chOff x="8932989" y="3703320"/>
            <a:chExt cx="2917249" cy="3017520"/>
          </a:xfrm>
        </p:grpSpPr>
        <p:pic>
          <p:nvPicPr>
            <p:cNvPr id="9" name="Picture 8" descr="Map&#10;&#10;Description automatically generated">
              <a:extLst>
                <a:ext uri="{FF2B5EF4-FFF2-40B4-BE49-F238E27FC236}">
                  <a16:creationId xmlns:a16="http://schemas.microsoft.com/office/drawing/2014/main" id="{A8D3EB0D-9360-FB16-8245-13DE4FB68C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23"/>
            <a:stretch/>
          </p:blipFill>
          <p:spPr>
            <a:xfrm>
              <a:off x="8932989" y="3703320"/>
              <a:ext cx="2917249" cy="3017520"/>
            </a:xfrm>
            <a:prstGeom prst="rect">
              <a:avLst/>
            </a:prstGeom>
            <a:ln>
              <a:solidFill>
                <a:srgbClr val="FFFF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BF9D283-6BD3-3A88-44C4-884DB18AD645}"/>
                </a:ext>
              </a:extLst>
            </p:cNvPr>
            <p:cNvSpPr txBox="1"/>
            <p:nvPr/>
          </p:nvSpPr>
          <p:spPr>
            <a:xfrm>
              <a:off x="9554634" y="3755366"/>
              <a:ext cx="10123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Sulfur Hills</a:t>
              </a:r>
            </a:p>
            <a:p>
              <a:r>
                <a:rPr lang="en-U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88 W/m</a:t>
              </a:r>
              <a:r>
                <a:rPr lang="en-US" sz="1200" b="1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en-U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r>
                <a:rPr lang="en-U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57 MW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43EECE2-E9D7-F84C-37C0-EFC61E7F35C1}"/>
                </a:ext>
              </a:extLst>
            </p:cNvPr>
            <p:cNvSpPr txBox="1"/>
            <p:nvPr/>
          </p:nvSpPr>
          <p:spPr>
            <a:xfrm>
              <a:off x="10767415" y="4959929"/>
              <a:ext cx="10123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Turbid Lake </a:t>
              </a:r>
            </a:p>
            <a:p>
              <a:r>
                <a:rPr lang="en-U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91 W/m</a:t>
              </a:r>
              <a:r>
                <a:rPr lang="en-US" sz="1200" b="1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en-U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r>
                <a:rPr lang="en-U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44 MW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B31E77C-1816-F8CB-9CE5-E0EDF1D67F28}"/>
                </a:ext>
              </a:extLst>
            </p:cNvPr>
            <p:cNvSpPr txBox="1"/>
            <p:nvPr/>
          </p:nvSpPr>
          <p:spPr>
            <a:xfrm>
              <a:off x="9480378" y="4999328"/>
              <a:ext cx="11608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Beach Springs</a:t>
              </a:r>
            </a:p>
            <a:p>
              <a:r>
                <a:rPr lang="en-U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65 W/m</a:t>
              </a:r>
              <a:r>
                <a:rPr lang="en-US" sz="1200" b="1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en-U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r>
                <a:rPr lang="en-U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 MW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EAA1EC8-9DED-6491-E3A1-238E04C49B97}"/>
                </a:ext>
              </a:extLst>
            </p:cNvPr>
            <p:cNvSpPr txBox="1"/>
            <p:nvPr/>
          </p:nvSpPr>
          <p:spPr>
            <a:xfrm>
              <a:off x="9459651" y="6074509"/>
              <a:ext cx="15438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Steamboat Springs</a:t>
              </a:r>
            </a:p>
            <a:p>
              <a:r>
                <a:rPr lang="en-U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30 W/m</a:t>
              </a:r>
              <a:r>
                <a:rPr lang="en-US" sz="1200" b="1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en-U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r>
                <a:rPr lang="en-U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 MW</a:t>
              </a: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1D16E9-9C90-B5D0-BB78-FE26545DD349}"/>
              </a:ext>
            </a:extLst>
          </p:cNvPr>
          <p:cNvCxnSpPr>
            <a:cxnSpLocks/>
          </p:cNvCxnSpPr>
          <p:nvPr/>
        </p:nvCxnSpPr>
        <p:spPr>
          <a:xfrm flipH="1">
            <a:off x="3624359" y="3178673"/>
            <a:ext cx="3819610" cy="572449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8" descr="Arizona NASA Vertical Text">
            <a:extLst>
              <a:ext uri="{FF2B5EF4-FFF2-40B4-BE49-F238E27FC236}">
                <a16:creationId xmlns:a16="http://schemas.microsoft.com/office/drawing/2014/main" id="{DA0303A1-5993-55DC-7C71-5BE0CF906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7515" y="5539844"/>
            <a:ext cx="954485" cy="127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032158C6-A486-FF9B-8A9E-943DA6210453}"/>
              </a:ext>
            </a:extLst>
          </p:cNvPr>
          <p:cNvSpPr txBox="1"/>
          <p:nvPr/>
        </p:nvSpPr>
        <p:spPr>
          <a:xfrm>
            <a:off x="7056138" y="1118191"/>
            <a:ext cx="3917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Sum for all thermal areas: 2.8 GW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A5531B7-E82E-71D0-2852-D604951A1CA3}"/>
              </a:ext>
            </a:extLst>
          </p:cNvPr>
          <p:cNvSpPr txBox="1"/>
          <p:nvPr/>
        </p:nvSpPr>
        <p:spPr>
          <a:xfrm>
            <a:off x="8788893" y="1844889"/>
            <a:ext cx="3070675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2000" b="1" i="1" dirty="0"/>
          </a:p>
          <a:p>
            <a:pPr algn="ctr"/>
            <a:r>
              <a:rPr lang="en-US" sz="1400" dirty="0"/>
              <a:t>Geothermal Radiant Emittance (W/m</a:t>
            </a:r>
            <a:r>
              <a:rPr lang="en-US" sz="1400" baseline="30000" dirty="0"/>
              <a:t>2</a:t>
            </a:r>
            <a:r>
              <a:rPr lang="en-US" sz="1400" dirty="0"/>
              <a:t>)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Geothermal Radiative Power Output (MW)</a:t>
            </a:r>
          </a:p>
        </p:txBody>
      </p:sp>
    </p:spTree>
    <p:extLst>
      <p:ext uri="{BB962C8B-B14F-4D97-AF65-F5344CB8AC3E}">
        <p14:creationId xmlns:p14="http://schemas.microsoft.com/office/powerpoint/2010/main" val="4270706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1856DB8A-E8E4-AC97-FCB5-70EE0BC3F6E4}"/>
              </a:ext>
            </a:extLst>
          </p:cNvPr>
          <p:cNvGrpSpPr/>
          <p:nvPr/>
        </p:nvGrpSpPr>
        <p:grpSpPr>
          <a:xfrm>
            <a:off x="0" y="465093"/>
            <a:ext cx="12318138" cy="5882737"/>
            <a:chOff x="0" y="465093"/>
            <a:chExt cx="12318138" cy="5882737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564EE156-B122-5F88-DC87-8891FCE80A7E}"/>
                </a:ext>
              </a:extLst>
            </p:cNvPr>
            <p:cNvGrpSpPr/>
            <p:nvPr/>
          </p:nvGrpSpPr>
          <p:grpSpPr>
            <a:xfrm>
              <a:off x="0" y="465093"/>
              <a:ext cx="12315439" cy="5882737"/>
              <a:chOff x="42700" y="975263"/>
              <a:chExt cx="12315439" cy="5882737"/>
            </a:xfrm>
          </p:grpSpPr>
          <p:graphicFrame>
            <p:nvGraphicFramePr>
              <p:cNvPr id="32" name="Chart 31">
                <a:extLst>
                  <a:ext uri="{FF2B5EF4-FFF2-40B4-BE49-F238E27FC236}">
                    <a16:creationId xmlns:a16="http://schemas.microsoft.com/office/drawing/2014/main" id="{3486BA25-35B4-4DB0-B833-83F70623A81D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111454040"/>
                  </p:ext>
                </p:extLst>
              </p:nvPr>
            </p:nvGraphicFramePr>
            <p:xfrm>
              <a:off x="719526" y="1469577"/>
              <a:ext cx="7652117" cy="538842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13" name="Text Box 3">
                <a:extLst>
                  <a:ext uri="{FF2B5EF4-FFF2-40B4-BE49-F238E27FC236}">
                    <a16:creationId xmlns:a16="http://schemas.microsoft.com/office/drawing/2014/main" id="{561B10CA-0276-ADB1-53BE-27772BD998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700" y="975263"/>
                <a:ext cx="8956314" cy="46730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 i="1" dirty="0"/>
                  <a:t>Total Geothermal Radiative Power Output (MW)</a:t>
                </a: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ADEF39DC-4C75-1645-3C7B-66A52FCFD5BB}"/>
                  </a:ext>
                </a:extLst>
              </p:cNvPr>
              <p:cNvSpPr/>
              <p:nvPr/>
            </p:nvSpPr>
            <p:spPr>
              <a:xfrm>
                <a:off x="8463970" y="2242480"/>
                <a:ext cx="153759" cy="146869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CFC930E-2ABC-7487-0068-BAA80AFBD22A}"/>
                  </a:ext>
                </a:extLst>
              </p:cNvPr>
              <p:cNvSpPr/>
              <p:nvPr/>
            </p:nvSpPr>
            <p:spPr>
              <a:xfrm>
                <a:off x="8463970" y="3017391"/>
                <a:ext cx="153759" cy="146869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EEA5BE6-56CC-E3AE-8EF3-4AAE2F242340}"/>
                  </a:ext>
                </a:extLst>
              </p:cNvPr>
              <p:cNvSpPr txBox="1"/>
              <p:nvPr/>
            </p:nvSpPr>
            <p:spPr>
              <a:xfrm>
                <a:off x="8710057" y="2905273"/>
                <a:ext cx="3648082" cy="4089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i="1" dirty="0"/>
                  <a:t>Fall / Winter (Oct-Mar)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8AD09EA-90BB-D688-F6A6-373F060F88B6}"/>
                  </a:ext>
                </a:extLst>
              </p:cNvPr>
              <p:cNvSpPr txBox="1"/>
              <p:nvPr/>
            </p:nvSpPr>
            <p:spPr>
              <a:xfrm>
                <a:off x="8710056" y="2086452"/>
                <a:ext cx="3648083" cy="4089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i="1" dirty="0"/>
                  <a:t>Spring / Summer (Apr-Sep)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BB0A716-0F4D-2F0A-B746-7CCFB05B8C80}"/>
                  </a:ext>
                </a:extLst>
              </p:cNvPr>
              <p:cNvSpPr txBox="1"/>
              <p:nvPr/>
            </p:nvSpPr>
            <p:spPr>
              <a:xfrm rot="16200000">
                <a:off x="966991" y="6028467"/>
                <a:ext cx="719606" cy="428141"/>
              </a:xfrm>
              <a:prstGeom prst="rect">
                <a:avLst/>
              </a:prstGeom>
              <a:noFill/>
              <a:scene3d>
                <a:camera prst="orthographicFront">
                  <a:rot lat="0" lon="0" rev="20400000"/>
                </a:camera>
                <a:lightRig rig="threePt" dir="t"/>
              </a:scene3d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2014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3853807-E928-1A04-0ACC-F6BDFD356B86}"/>
                  </a:ext>
                </a:extLst>
              </p:cNvPr>
              <p:cNvSpPr txBox="1"/>
              <p:nvPr/>
            </p:nvSpPr>
            <p:spPr>
              <a:xfrm rot="16200000">
                <a:off x="1551601" y="6028467"/>
                <a:ext cx="719606" cy="428141"/>
              </a:xfrm>
              <a:prstGeom prst="rect">
                <a:avLst/>
              </a:prstGeom>
              <a:noFill/>
              <a:scene3d>
                <a:camera prst="orthographicFront">
                  <a:rot lat="0" lon="0" rev="20400000"/>
                </a:camera>
                <a:lightRig rig="threePt" dir="t"/>
              </a:scene3d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2015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929AF01-ED88-C521-4499-F45181FFE154}"/>
                  </a:ext>
                </a:extLst>
              </p:cNvPr>
              <p:cNvSpPr txBox="1"/>
              <p:nvPr/>
            </p:nvSpPr>
            <p:spPr>
              <a:xfrm rot="16200000">
                <a:off x="2150515" y="6028467"/>
                <a:ext cx="719606" cy="428141"/>
              </a:xfrm>
              <a:prstGeom prst="rect">
                <a:avLst/>
              </a:prstGeom>
              <a:noFill/>
              <a:scene3d>
                <a:camera prst="orthographicFront">
                  <a:rot lat="0" lon="0" rev="20400000"/>
                </a:camera>
                <a:lightRig rig="threePt" dir="t"/>
              </a:scene3d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2016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B77596D-410A-3C05-6B4B-BA7020CDE3C7}"/>
                  </a:ext>
                </a:extLst>
              </p:cNvPr>
              <p:cNvSpPr txBox="1"/>
              <p:nvPr/>
            </p:nvSpPr>
            <p:spPr>
              <a:xfrm rot="16200000">
                <a:off x="2772385" y="6028469"/>
                <a:ext cx="719606" cy="428141"/>
              </a:xfrm>
              <a:prstGeom prst="rect">
                <a:avLst/>
              </a:prstGeom>
              <a:noFill/>
              <a:scene3d>
                <a:camera prst="orthographicFront">
                  <a:rot lat="0" lon="0" rev="20400000"/>
                </a:camera>
                <a:lightRig rig="threePt" dir="t"/>
              </a:scene3d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2017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1CE3A18-A08A-34BB-134C-EA3BE05B3911}"/>
                  </a:ext>
                </a:extLst>
              </p:cNvPr>
              <p:cNvSpPr txBox="1"/>
              <p:nvPr/>
            </p:nvSpPr>
            <p:spPr>
              <a:xfrm rot="16200000">
                <a:off x="3345223" y="6028469"/>
                <a:ext cx="719606" cy="428141"/>
              </a:xfrm>
              <a:prstGeom prst="rect">
                <a:avLst/>
              </a:prstGeom>
              <a:noFill/>
              <a:scene3d>
                <a:camera prst="orthographicFront">
                  <a:rot lat="0" lon="0" rev="20400000"/>
                </a:camera>
                <a:lightRig rig="threePt" dir="t"/>
              </a:scene3d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2018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E16B227-45E4-F8F7-FDE3-1F7D97643350}"/>
                  </a:ext>
                </a:extLst>
              </p:cNvPr>
              <p:cNvSpPr txBox="1"/>
              <p:nvPr/>
            </p:nvSpPr>
            <p:spPr>
              <a:xfrm rot="16200000">
                <a:off x="3895840" y="6028469"/>
                <a:ext cx="719606" cy="428141"/>
              </a:xfrm>
              <a:prstGeom prst="rect">
                <a:avLst/>
              </a:prstGeom>
              <a:noFill/>
              <a:scene3d>
                <a:camera prst="orthographicFront">
                  <a:rot lat="0" lon="0" rev="20400000"/>
                </a:camera>
                <a:lightRig rig="threePt" dir="t"/>
              </a:scene3d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2019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6E94728-067E-F946-61FF-01622679179C}"/>
                  </a:ext>
                </a:extLst>
              </p:cNvPr>
              <p:cNvSpPr txBox="1"/>
              <p:nvPr/>
            </p:nvSpPr>
            <p:spPr>
              <a:xfrm rot="16200000">
                <a:off x="4454700" y="6028469"/>
                <a:ext cx="719606" cy="428141"/>
              </a:xfrm>
              <a:prstGeom prst="rect">
                <a:avLst/>
              </a:prstGeom>
              <a:noFill/>
              <a:scene3d>
                <a:camera prst="orthographicFront">
                  <a:rot lat="0" lon="0" rev="20400000"/>
                </a:camera>
                <a:lightRig rig="threePt" dir="t"/>
              </a:scene3d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2020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7BD1A3B-CB66-35D9-792A-AEAE130292F7}"/>
                  </a:ext>
                </a:extLst>
              </p:cNvPr>
              <p:cNvSpPr txBox="1"/>
              <p:nvPr/>
            </p:nvSpPr>
            <p:spPr>
              <a:xfrm rot="16200000">
                <a:off x="5053812" y="6028466"/>
                <a:ext cx="719606" cy="428141"/>
              </a:xfrm>
              <a:prstGeom prst="rect">
                <a:avLst/>
              </a:prstGeom>
              <a:noFill/>
              <a:scene3d>
                <a:camera prst="orthographicFront">
                  <a:rot lat="0" lon="0" rev="20400000"/>
                </a:camera>
                <a:lightRig rig="threePt" dir="t"/>
              </a:scene3d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2021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81F32FB-5900-586E-9FE5-F3110A7821CF}"/>
                  </a:ext>
                </a:extLst>
              </p:cNvPr>
              <p:cNvSpPr txBox="1"/>
              <p:nvPr/>
            </p:nvSpPr>
            <p:spPr>
              <a:xfrm rot="16200000">
                <a:off x="5657409" y="6028468"/>
                <a:ext cx="719606" cy="428141"/>
              </a:xfrm>
              <a:prstGeom prst="rect">
                <a:avLst/>
              </a:prstGeom>
              <a:noFill/>
              <a:scene3d>
                <a:camera prst="orthographicFront">
                  <a:rot lat="0" lon="0" rev="20400000"/>
                </a:camera>
                <a:lightRig rig="threePt" dir="t"/>
              </a:scene3d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2022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A4623CB-4F40-1271-A5B8-0CD6BCB35336}"/>
                  </a:ext>
                </a:extLst>
              </p:cNvPr>
              <p:cNvSpPr txBox="1"/>
              <p:nvPr/>
            </p:nvSpPr>
            <p:spPr>
              <a:xfrm rot="16200000">
                <a:off x="6264323" y="6028465"/>
                <a:ext cx="719606" cy="428141"/>
              </a:xfrm>
              <a:prstGeom prst="rect">
                <a:avLst/>
              </a:prstGeom>
              <a:noFill/>
              <a:scene3d>
                <a:camera prst="orthographicFront">
                  <a:rot lat="0" lon="0" rev="20400000"/>
                </a:camera>
                <a:lightRig rig="threePt" dir="t"/>
              </a:scene3d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2023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01C678D-DA56-EAFC-32ED-EC2DF4D40E93}"/>
                  </a:ext>
                </a:extLst>
              </p:cNvPr>
              <p:cNvSpPr txBox="1"/>
              <p:nvPr/>
            </p:nvSpPr>
            <p:spPr>
              <a:xfrm rot="16200000">
                <a:off x="6891876" y="6028466"/>
                <a:ext cx="719606" cy="428141"/>
              </a:xfrm>
              <a:prstGeom prst="rect">
                <a:avLst/>
              </a:prstGeom>
              <a:noFill/>
              <a:scene3d>
                <a:camera prst="orthographicFront">
                  <a:rot lat="0" lon="0" rev="20400000"/>
                </a:camera>
                <a:lightRig rig="threePt" dir="t"/>
              </a:scene3d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2024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E2AC4DD-D83C-277C-808E-04BAA93CC811}"/>
                  </a:ext>
                </a:extLst>
              </p:cNvPr>
              <p:cNvSpPr txBox="1"/>
              <p:nvPr/>
            </p:nvSpPr>
            <p:spPr>
              <a:xfrm rot="16200000">
                <a:off x="-194293" y="3761981"/>
                <a:ext cx="1399496" cy="4281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Megawatts</a:t>
                </a:r>
              </a:p>
            </p:txBody>
          </p:sp>
        </p:grp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21471DD1-7C8A-808A-25F5-47822D00392B}"/>
                </a:ext>
              </a:extLst>
            </p:cNvPr>
            <p:cNvSpPr/>
            <p:nvPr/>
          </p:nvSpPr>
          <p:spPr>
            <a:xfrm>
              <a:off x="3401896" y="3766748"/>
              <a:ext cx="346987" cy="346229"/>
            </a:xfrm>
            <a:prstGeom prst="ellipse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5A76557-B513-1D1E-EDD0-244D1D8CFE75}"/>
                </a:ext>
              </a:extLst>
            </p:cNvPr>
            <p:cNvSpPr/>
            <p:nvPr/>
          </p:nvSpPr>
          <p:spPr>
            <a:xfrm>
              <a:off x="2840838" y="3807229"/>
              <a:ext cx="346987" cy="346229"/>
            </a:xfrm>
            <a:prstGeom prst="ellipse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06A4549-BF26-3DE9-A309-7EDE2E604F88}"/>
                </a:ext>
              </a:extLst>
            </p:cNvPr>
            <p:cNvSpPr/>
            <p:nvPr/>
          </p:nvSpPr>
          <p:spPr>
            <a:xfrm>
              <a:off x="4537753" y="3285736"/>
              <a:ext cx="346987" cy="346229"/>
            </a:xfrm>
            <a:prstGeom prst="ellipse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87F0CD0B-59F8-1674-A1C3-65499EEB5DAE}"/>
                </a:ext>
              </a:extLst>
            </p:cNvPr>
            <p:cNvSpPr/>
            <p:nvPr/>
          </p:nvSpPr>
          <p:spPr>
            <a:xfrm>
              <a:off x="3976695" y="3233348"/>
              <a:ext cx="346987" cy="346229"/>
            </a:xfrm>
            <a:prstGeom prst="ellipse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0925625-EA41-6C4F-D7E9-685B94EC2E9E}"/>
                </a:ext>
              </a:extLst>
            </p:cNvPr>
            <p:cNvSpPr/>
            <p:nvPr/>
          </p:nvSpPr>
          <p:spPr>
            <a:xfrm>
              <a:off x="3448255" y="2203063"/>
              <a:ext cx="346987" cy="346229"/>
            </a:xfrm>
            <a:prstGeom prst="ellipse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C8EEC9F-63CE-D049-307D-FEA9AA3D13DC}"/>
                </a:ext>
              </a:extLst>
            </p:cNvPr>
            <p:cNvSpPr/>
            <p:nvPr/>
          </p:nvSpPr>
          <p:spPr>
            <a:xfrm>
              <a:off x="5217814" y="2203063"/>
              <a:ext cx="346987" cy="346229"/>
            </a:xfrm>
            <a:prstGeom prst="ellipse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0538EAA-5390-E5FB-FA22-EBB653B3D011}"/>
                </a:ext>
              </a:extLst>
            </p:cNvPr>
            <p:cNvSpPr/>
            <p:nvPr/>
          </p:nvSpPr>
          <p:spPr>
            <a:xfrm>
              <a:off x="6074331" y="2344336"/>
              <a:ext cx="193515" cy="204956"/>
            </a:xfrm>
            <a:prstGeom prst="ellipse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176D032-65DD-16A4-42BC-D677D51BC23A}"/>
                </a:ext>
              </a:extLst>
            </p:cNvPr>
            <p:cNvSpPr/>
            <p:nvPr/>
          </p:nvSpPr>
          <p:spPr>
            <a:xfrm>
              <a:off x="5999242" y="2626715"/>
              <a:ext cx="193515" cy="204956"/>
            </a:xfrm>
            <a:prstGeom prst="ellipse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9CF002A-56E9-5A3B-745D-432C8DF67D0D}"/>
                </a:ext>
              </a:extLst>
            </p:cNvPr>
            <p:cNvSpPr/>
            <p:nvPr/>
          </p:nvSpPr>
          <p:spPr>
            <a:xfrm>
              <a:off x="6522494" y="2234426"/>
              <a:ext cx="346987" cy="346229"/>
            </a:xfrm>
            <a:prstGeom prst="ellipse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8119F16B-0660-69D7-B8C5-9632139AFBF1}"/>
                </a:ext>
              </a:extLst>
            </p:cNvPr>
            <p:cNvSpPr/>
            <p:nvPr/>
          </p:nvSpPr>
          <p:spPr>
            <a:xfrm>
              <a:off x="6788078" y="2992872"/>
              <a:ext cx="346987" cy="346229"/>
            </a:xfrm>
            <a:prstGeom prst="ellipse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4CF818D4-402D-5803-015E-5949EA170CF4}"/>
                </a:ext>
              </a:extLst>
            </p:cNvPr>
            <p:cNvSpPr/>
            <p:nvPr/>
          </p:nvSpPr>
          <p:spPr>
            <a:xfrm>
              <a:off x="6821415" y="3490882"/>
              <a:ext cx="346987" cy="346229"/>
            </a:xfrm>
            <a:prstGeom prst="ellipse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7B4B23AE-31C5-2878-2D95-80EB81142417}"/>
                </a:ext>
              </a:extLst>
            </p:cNvPr>
            <p:cNvSpPr/>
            <p:nvPr/>
          </p:nvSpPr>
          <p:spPr>
            <a:xfrm>
              <a:off x="6294613" y="2654090"/>
              <a:ext cx="392591" cy="1052288"/>
            </a:xfrm>
            <a:prstGeom prst="ellipse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94992B8C-712E-758B-0677-78609FDAE95D}"/>
                </a:ext>
              </a:extLst>
            </p:cNvPr>
            <p:cNvSpPr/>
            <p:nvPr/>
          </p:nvSpPr>
          <p:spPr>
            <a:xfrm>
              <a:off x="8278492" y="3152644"/>
              <a:ext cx="346987" cy="346229"/>
            </a:xfrm>
            <a:prstGeom prst="ellipse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5A6FBCB-F9F2-6473-EE13-7092A3F976AC}"/>
                </a:ext>
              </a:extLst>
            </p:cNvPr>
            <p:cNvSpPr txBox="1"/>
            <p:nvPr/>
          </p:nvSpPr>
          <p:spPr>
            <a:xfrm>
              <a:off x="8670055" y="3148652"/>
              <a:ext cx="3648083" cy="408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dirty="0"/>
                <a:t>Dates that I analyzed</a:t>
              </a:r>
            </a:p>
          </p:txBody>
        </p:sp>
      </p:grpSp>
      <p:pic>
        <p:nvPicPr>
          <p:cNvPr id="56" name="Picture 8" descr="Arizona NASA Vertical Text">
            <a:extLst>
              <a:ext uri="{FF2B5EF4-FFF2-40B4-BE49-F238E27FC236}">
                <a16:creationId xmlns:a16="http://schemas.microsoft.com/office/drawing/2014/main" id="{E9DC55D3-1C63-F346-C3ED-04060BAF7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7515" y="5539844"/>
            <a:ext cx="954485" cy="127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190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448A79-DFA2-41E9-7820-0BFB2CD9B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sz="5400" dirty="0"/>
              <a:t>Interpretation</a:t>
            </a:r>
          </a:p>
        </p:txBody>
      </p:sp>
      <p:sp>
        <p:nvSpPr>
          <p:cNvPr id="44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2C7EB-7BA7-9844-C938-FA3215E47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200" b="0" i="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eat output has not significantly changed over the last ten years</a:t>
            </a:r>
          </a:p>
          <a:p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Fall/Winter dates hotter than Spring/Summer</a:t>
            </a:r>
          </a:p>
        </p:txBody>
      </p:sp>
      <p:pic>
        <p:nvPicPr>
          <p:cNvPr id="5" name="Picture 4" descr="A geyser erupting in a snowy area with Old Faithful in the background&#10;&#10;Description automatically generated">
            <a:extLst>
              <a:ext uri="{FF2B5EF4-FFF2-40B4-BE49-F238E27FC236}">
                <a16:creationId xmlns:a16="http://schemas.microsoft.com/office/drawing/2014/main" id="{E6276F79-E77E-7F20-7621-DBED9F9C3B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697" y="471226"/>
            <a:ext cx="3947975" cy="3790056"/>
          </a:xfrm>
          <a:prstGeom prst="rect">
            <a:avLst/>
          </a:prstGeom>
        </p:spPr>
      </p:pic>
      <p:pic>
        <p:nvPicPr>
          <p:cNvPr id="25" name="Picture 8" descr="Arizona NASA Vertical Text">
            <a:extLst>
              <a:ext uri="{FF2B5EF4-FFF2-40B4-BE49-F238E27FC236}">
                <a16:creationId xmlns:a16="http://schemas.microsoft.com/office/drawing/2014/main" id="{7740035E-8501-E368-4367-5FEF5608D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4467" y="5404704"/>
            <a:ext cx="954485" cy="127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774855-679E-16EE-5886-E98BC148499C}"/>
              </a:ext>
            </a:extLst>
          </p:cNvPr>
          <p:cNvSpPr txBox="1"/>
          <p:nvPr/>
        </p:nvSpPr>
        <p:spPr>
          <a:xfrm>
            <a:off x="8289258" y="4261282"/>
            <a:ext cx="223078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From @yellowstonenps on Instagram</a:t>
            </a:r>
          </a:p>
        </p:txBody>
      </p:sp>
    </p:spTree>
    <p:extLst>
      <p:ext uri="{BB962C8B-B14F-4D97-AF65-F5344CB8AC3E}">
        <p14:creationId xmlns:p14="http://schemas.microsoft.com/office/powerpoint/2010/main" val="2081799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632DDA-A741-C6A2-F223-D583FC39F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200" dirty="0"/>
              <a:t>Acknowledgments </a:t>
            </a:r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ADFBA-0E3C-9019-E988-9B51EB861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Special thanks to The Arizona Space Grant Consortium, NASA, the USGS, and Dr. Greg Vaughan for his mentorship.</a:t>
            </a:r>
          </a:p>
        </p:txBody>
      </p:sp>
      <p:pic>
        <p:nvPicPr>
          <p:cNvPr id="7" name="Picture 6" descr="A picture containing nature, outdoor&#10;&#10;Description automatically generated">
            <a:extLst>
              <a:ext uri="{FF2B5EF4-FFF2-40B4-BE49-F238E27FC236}">
                <a16:creationId xmlns:a16="http://schemas.microsoft.com/office/drawing/2014/main" id="{76732DD0-F8FC-7F2F-C0EB-578979C5D5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4" name="Picture 8" descr="Arizona NASA Vertical Text">
            <a:extLst>
              <a:ext uri="{FF2B5EF4-FFF2-40B4-BE49-F238E27FC236}">
                <a16:creationId xmlns:a16="http://schemas.microsoft.com/office/drawing/2014/main" id="{8C82E683-2E4E-D28A-6B84-3DC4104B2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4467" y="5583753"/>
            <a:ext cx="954485" cy="127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0BFB7C-BEE1-5A3A-C3EB-FB615076E362}"/>
              </a:ext>
            </a:extLst>
          </p:cNvPr>
          <p:cNvSpPr txBox="1"/>
          <p:nvPr/>
        </p:nvSpPr>
        <p:spPr>
          <a:xfrm>
            <a:off x="7958518" y="6604084"/>
            <a:ext cx="223078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From @yellowstonenps on Instagram</a:t>
            </a:r>
          </a:p>
        </p:txBody>
      </p:sp>
    </p:spTree>
    <p:extLst>
      <p:ext uri="{BB962C8B-B14F-4D97-AF65-F5344CB8AC3E}">
        <p14:creationId xmlns:p14="http://schemas.microsoft.com/office/powerpoint/2010/main" val="24935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large body of water with a blue sky and trees&#10;&#10;Description automatically generated">
            <a:extLst>
              <a:ext uri="{FF2B5EF4-FFF2-40B4-BE49-F238E27FC236}">
                <a16:creationId xmlns:a16="http://schemas.microsoft.com/office/drawing/2014/main" id="{6C25AB6A-79BD-A0E4-07AC-36AECB0146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4" b="16275"/>
          <a:stretch/>
        </p:blipFill>
        <p:spPr>
          <a:xfrm>
            <a:off x="-3049" y="-10"/>
            <a:ext cx="12191999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6125DE-3120-C5B7-7104-9B2F25443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750" y="828675"/>
            <a:ext cx="10058400" cy="17667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>
                <a:solidFill>
                  <a:srgbClr val="FFFFFF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05022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619</Words>
  <Application>Microsoft Office PowerPoint</Application>
  <PresentationFormat>Widescreen</PresentationFormat>
  <Paragraphs>94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Symbol</vt:lpstr>
      <vt:lpstr>Office Theme</vt:lpstr>
      <vt:lpstr>Remote Sensing for Geothermal Area Characterization</vt:lpstr>
      <vt:lpstr>Yellowstone National Park</vt:lpstr>
      <vt:lpstr>Objectives</vt:lpstr>
      <vt:lpstr>Methods</vt:lpstr>
      <vt:lpstr>PowerPoint Presentation</vt:lpstr>
      <vt:lpstr>PowerPoint Presentation</vt:lpstr>
      <vt:lpstr>Interpretation</vt:lpstr>
      <vt:lpstr>Acknowledgments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Remote Sensing for Geothermal Area Characterization</dc:title>
  <dc:creator>Condon, Jessica L</dc:creator>
  <cp:lastModifiedBy>Michelle A. Coe</cp:lastModifiedBy>
  <cp:revision>20</cp:revision>
  <dcterms:created xsi:type="dcterms:W3CDTF">2024-03-28T20:56:27Z</dcterms:created>
  <dcterms:modified xsi:type="dcterms:W3CDTF">2024-04-09T22:05:30Z</dcterms:modified>
</cp:coreProperties>
</file>